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g" ContentType="image/jpeg"/>
  <Default Extension="jpeg" ContentType="image/jpeg"/>
  <Default Extension="emf" ContentType="image/x-emf"/>
  <Default Extension="tiff" ContentType="image/tif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0"/>
  </p:notesMasterIdLst>
  <p:sldIdLst>
    <p:sldId id="283" r:id="rId2"/>
    <p:sldId id="296" r:id="rId3"/>
    <p:sldId id="284" r:id="rId4"/>
    <p:sldId id="285" r:id="rId5"/>
    <p:sldId id="287" r:id="rId6"/>
    <p:sldId id="299" r:id="rId7"/>
    <p:sldId id="322" r:id="rId8"/>
    <p:sldId id="295" r:id="rId9"/>
    <p:sldId id="297" r:id="rId10"/>
    <p:sldId id="300" r:id="rId11"/>
    <p:sldId id="321" r:id="rId12"/>
    <p:sldId id="323" r:id="rId13"/>
    <p:sldId id="324" r:id="rId14"/>
    <p:sldId id="325" r:id="rId15"/>
    <p:sldId id="326" r:id="rId16"/>
    <p:sldId id="327" r:id="rId17"/>
    <p:sldId id="290" r:id="rId18"/>
    <p:sldId id="301" r:id="rId19"/>
    <p:sldId id="303" r:id="rId20"/>
    <p:sldId id="308" r:id="rId21"/>
    <p:sldId id="305" r:id="rId22"/>
    <p:sldId id="307" r:id="rId23"/>
    <p:sldId id="291" r:id="rId24"/>
    <p:sldId id="310" r:id="rId25"/>
    <p:sldId id="309" r:id="rId26"/>
    <p:sldId id="292" r:id="rId27"/>
    <p:sldId id="293" r:id="rId28"/>
    <p:sldId id="311" r:id="rId29"/>
    <p:sldId id="313" r:id="rId30"/>
    <p:sldId id="312" r:id="rId31"/>
    <p:sldId id="314" r:id="rId32"/>
    <p:sldId id="294" r:id="rId33"/>
    <p:sldId id="315" r:id="rId34"/>
    <p:sldId id="316" r:id="rId35"/>
    <p:sldId id="317" r:id="rId36"/>
    <p:sldId id="318" r:id="rId37"/>
    <p:sldId id="320" r:id="rId38"/>
    <p:sldId id="328" r:id="rId3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2414" autoAdjust="0"/>
  </p:normalViewPr>
  <p:slideViewPr>
    <p:cSldViewPr snapToGrid="0" snapToObjects="1">
      <p:cViewPr>
        <p:scale>
          <a:sx n="85" d="100"/>
          <a:sy n="85" d="100"/>
        </p:scale>
        <p:origin x="-1672" y="8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notesMaster" Target="notesMasters/notesMaster1.xml"/><Relationship Id="rId41" Type="http://schemas.openxmlformats.org/officeDocument/2006/relationships/printerSettings" Target="printerSettings/printerSettings1.bin"/><Relationship Id="rId42" Type="http://schemas.openxmlformats.org/officeDocument/2006/relationships/presProps" Target="presProps.xml"/><Relationship Id="rId43" Type="http://schemas.openxmlformats.org/officeDocument/2006/relationships/viewProps" Target="viewProps.xml"/><Relationship Id="rId44" Type="http://schemas.openxmlformats.org/officeDocument/2006/relationships/theme" Target="theme/theme1.xml"/><Relationship Id="rId4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0E6E77-3283-344D-9AC2-FD5DD182305F}" type="datetimeFigureOut">
              <a:rPr lang="en-US" smtClean="0"/>
              <a:t>2/6/15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6A4C59-9997-D64D-B418-4F4AB05D7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5874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How do we tie this back to people like librarians?</a:t>
            </a:r>
          </a:p>
          <a:p>
            <a:r>
              <a:rPr lang="en-US" dirty="0" smtClean="0"/>
              <a:t>	- they will work with field researchers</a:t>
            </a:r>
          </a:p>
          <a:p>
            <a:r>
              <a:rPr lang="en-US" dirty="0" smtClean="0"/>
              <a:t>Maybe expand out a few slides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6A4C59-9997-D64D-B418-4F4AB05D75F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6360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Talk about policy issues</a:t>
            </a:r>
            <a:r>
              <a:rPr lang="en-US" baseline="0" dirty="0" smtClean="0"/>
              <a:t> – how do you codify in policy the need to draw on </a:t>
            </a:r>
            <a:r>
              <a:rPr lang="en-US" baseline="0" smtClean="0"/>
              <a:t>process modeling?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6A4C59-9997-D64D-B418-4F4AB05D75FD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712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Maybe</a:t>
            </a:r>
            <a:r>
              <a:rPr lang="en-US" baseline="0" dirty="0" smtClean="0"/>
              <a:t> delete - wordy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6A4C59-9997-D64D-B418-4F4AB05D75F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0991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6A4C59-9997-D64D-B418-4F4AB05D75F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449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6A4C59-9997-D64D-B418-4F4AB05D75F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449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Note that this is a very familiar story to any</a:t>
            </a:r>
            <a:r>
              <a:rPr lang="en-US" baseline="0" dirty="0" smtClean="0"/>
              <a:t> data curator – it’s not unusual to be handed a </a:t>
            </a:r>
            <a:r>
              <a:rPr lang="en-US" baseline="0" dirty="0" err="1" smtClean="0"/>
              <a:t>thumbdrive</a:t>
            </a:r>
            <a:r>
              <a:rPr lang="en-US" baseline="0" dirty="0" smtClean="0"/>
              <a:t> with a whole lot of undocumented files on them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6A4C59-9997-D64D-B418-4F4AB05D75F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365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Basically the digital</a:t>
            </a:r>
            <a:r>
              <a:rPr lang="en-US" baseline="0" dirty="0" smtClean="0"/>
              <a:t> equivalent of this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6A4C59-9997-D64D-B418-4F4AB05D75F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6207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Maybe poll to see who has taken classes in systems analysis?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6A4C59-9997-D64D-B418-4F4AB05D75F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2961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6A4C59-9997-D64D-B418-4F4AB05D75FD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6516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Just made in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ppt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6A4C59-9997-D64D-B418-4F4AB05D75FD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5843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228D5-5F93-BB4A-964B-203967C46295}" type="datetimeFigureOut">
              <a:rPr lang="en-US" smtClean="0"/>
              <a:t>2/6/15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F5D3A-5862-9F4D-A60A-2EA35E51BD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3560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228D5-5F93-BB4A-964B-203967C46295}" type="datetimeFigureOut">
              <a:rPr lang="en-US" smtClean="0"/>
              <a:t>2/6/15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F5D3A-5862-9F4D-A60A-2EA35E51BD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7047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228D5-5F93-BB4A-964B-203967C46295}" type="datetimeFigureOut">
              <a:rPr lang="en-US" smtClean="0"/>
              <a:t>2/6/15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F5D3A-5862-9F4D-A60A-2EA35E51BD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1081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228D5-5F93-BB4A-964B-203967C46295}" type="datetimeFigureOut">
              <a:rPr lang="en-US" smtClean="0"/>
              <a:t>2/6/15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F5D3A-5862-9F4D-A60A-2EA35E51BD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7631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228D5-5F93-BB4A-964B-203967C46295}" type="datetimeFigureOut">
              <a:rPr lang="en-US" smtClean="0"/>
              <a:t>2/6/15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F5D3A-5862-9F4D-A60A-2EA35E51BD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2311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228D5-5F93-BB4A-964B-203967C46295}" type="datetimeFigureOut">
              <a:rPr lang="en-US" smtClean="0"/>
              <a:t>2/6/15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F5D3A-5862-9F4D-A60A-2EA35E51BD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607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228D5-5F93-BB4A-964B-203967C46295}" type="datetimeFigureOut">
              <a:rPr lang="en-US" smtClean="0"/>
              <a:t>2/6/15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F5D3A-5862-9F4D-A60A-2EA35E51BD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3558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228D5-5F93-BB4A-964B-203967C46295}" type="datetimeFigureOut">
              <a:rPr lang="en-US" smtClean="0"/>
              <a:t>2/6/15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F5D3A-5862-9F4D-A60A-2EA35E51BD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4578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228D5-5F93-BB4A-964B-203967C46295}" type="datetimeFigureOut">
              <a:rPr lang="en-US" smtClean="0"/>
              <a:t>2/6/15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F5D3A-5862-9F4D-A60A-2EA35E51BD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4549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228D5-5F93-BB4A-964B-203967C46295}" type="datetimeFigureOut">
              <a:rPr lang="en-US" smtClean="0"/>
              <a:t>2/6/15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F5D3A-5862-9F4D-A60A-2EA35E51BD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2787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228D5-5F93-BB4A-964B-203967C46295}" type="datetimeFigureOut">
              <a:rPr lang="en-US" smtClean="0"/>
              <a:t>2/6/15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F5D3A-5862-9F4D-A60A-2EA35E51BD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1569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6228D5-5F93-BB4A-964B-203967C46295}" type="datetimeFigureOut">
              <a:rPr lang="en-US" smtClean="0"/>
              <a:t>2/6/15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AF5D3A-5862-9F4D-A60A-2EA35E51BDB3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DCWS_Banner.jpg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57705"/>
            <a:ext cx="9144000" cy="1088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2272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Relationship Id="rId3" Type="http://schemas.openxmlformats.org/officeDocument/2006/relationships/image" Target="../media/image14.jp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wmf"/><Relationship Id="rId3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jpg"/><Relationship Id="rId3" Type="http://schemas.openxmlformats.org/officeDocument/2006/relationships/image" Target="../media/image6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4" Type="http://schemas.openxmlformats.org/officeDocument/2006/relationships/image" Target="../media/image9.png"/><Relationship Id="rId5" Type="http://schemas.openxmlformats.org/officeDocument/2006/relationships/image" Target="../media/image10.jp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>Case study: 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The Site-Based Data Curation Project</a:t>
            </a:r>
            <a:endParaRPr lang="en-US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2514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Year 1: Workshop &amp; focus groups with researchers</a:t>
            </a:r>
          </a:p>
          <a:p>
            <a:pPr lvl="1"/>
            <a:r>
              <a:rPr lang="en-US" dirty="0" smtClean="0"/>
              <a:t>Developed </a:t>
            </a:r>
            <a:r>
              <a:rPr lang="en-US" i="1" u="sng" dirty="0" smtClean="0"/>
              <a:t>“Minimum information guidelines” </a:t>
            </a:r>
            <a:r>
              <a:rPr lang="en-US" dirty="0" smtClean="0"/>
              <a:t>for site-based data</a:t>
            </a:r>
          </a:p>
          <a:p>
            <a:pPr lvl="1"/>
            <a:r>
              <a:rPr lang="en-US" dirty="0" smtClean="0"/>
              <a:t>Not a schema, but a rough outline of what information needs to be preserved</a:t>
            </a:r>
          </a:p>
          <a:p>
            <a:r>
              <a:rPr lang="en-US" dirty="0"/>
              <a:t>Year 2: Process modeling and workflow development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82159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314773"/>
            <a:ext cx="7772400" cy="1470025"/>
          </a:xfrm>
        </p:spPr>
        <p:txBody>
          <a:bodyPr>
            <a:normAutofit/>
          </a:bodyPr>
          <a:lstStyle/>
          <a:p>
            <a:r>
              <a:rPr lang="en-US" b="1" dirty="0" smtClean="0"/>
              <a:t>I. Minimum </a:t>
            </a:r>
            <a:r>
              <a:rPr lang="en-US" b="1" dirty="0" smtClean="0"/>
              <a:t>information </a:t>
            </a:r>
            <a:r>
              <a:rPr lang="en-US" b="1" dirty="0" smtClean="0"/>
              <a:t>guidelines</a:t>
            </a:r>
            <a:endParaRPr lang="en-US" dirty="0"/>
          </a:p>
        </p:txBody>
      </p:sp>
      <p:pic>
        <p:nvPicPr>
          <p:cNvPr id="5" name="Picture 4" descr="DCWS_Banner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69782"/>
            <a:ext cx="9144000" cy="1088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1213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Spring 2013 workshop &amp; focus groups</a:t>
            </a:r>
          </a:p>
          <a:p>
            <a:r>
              <a:rPr lang="en-US" dirty="0" smtClean="0"/>
              <a:t>Developed in collaboration w/scientists &amp; managers</a:t>
            </a:r>
          </a:p>
          <a:p>
            <a:endParaRPr lang="en-US" dirty="0" smtClean="0"/>
          </a:p>
          <a:p>
            <a:pPr marL="0" indent="0" algn="ctr">
              <a:buNone/>
            </a:pPr>
            <a:r>
              <a:rPr lang="en-US" dirty="0" smtClean="0"/>
              <a:t>Goal: capture &amp; express </a:t>
            </a:r>
            <a:r>
              <a:rPr lang="en-US" i="1" u="sng" dirty="0" smtClean="0"/>
              <a:t>context of data collection</a:t>
            </a:r>
            <a:endParaRPr lang="en-US" i="1" u="sng" dirty="0"/>
          </a:p>
        </p:txBody>
      </p:sp>
    </p:spTree>
    <p:extLst>
      <p:ext uri="{BB962C8B-B14F-4D97-AF65-F5344CB8AC3E}">
        <p14:creationId xmlns:p14="http://schemas.microsoft.com/office/powerpoint/2010/main" val="391383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Minimum Information About a Field Trip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Full name(s) of PI/</a:t>
            </a:r>
            <a:r>
              <a:rPr lang="en-US" dirty="0" smtClean="0"/>
              <a:t>Investigators</a:t>
            </a:r>
            <a:r>
              <a:rPr lang="en-US" dirty="0"/>
              <a:t> </a:t>
            </a:r>
            <a:r>
              <a:rPr lang="en-US" dirty="0" smtClean="0"/>
              <a:t>&amp; members </a:t>
            </a:r>
            <a:r>
              <a:rPr lang="en-US" dirty="0"/>
              <a:t>of the field party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NPS Permit </a:t>
            </a:r>
            <a:r>
              <a:rPr lang="en-US" dirty="0"/>
              <a:t>number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Date and time range of campaign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Thermal Feature Name(s</a:t>
            </a:r>
            <a:r>
              <a:rPr lang="en-US" dirty="0" smtClean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Investigator </a:t>
            </a:r>
            <a:r>
              <a:rPr lang="en-US" dirty="0"/>
              <a:t>Sample ID numbering scheme 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Locality Description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77367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Minimum information about a geothermal vent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GPS location at </a:t>
            </a:r>
            <a:r>
              <a:rPr lang="en-US" dirty="0" smtClean="0"/>
              <a:t>vent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Altitude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Vent </a:t>
            </a:r>
            <a:r>
              <a:rPr lang="en-US" dirty="0"/>
              <a:t>Water Temperature 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Vent </a:t>
            </a:r>
            <a:r>
              <a:rPr lang="en-US" dirty="0"/>
              <a:t>Water pH 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b="1" dirty="0" smtClean="0"/>
              <a:t>A </a:t>
            </a:r>
            <a:r>
              <a:rPr lang="en-US" b="1" dirty="0"/>
              <a:t>contextualizing field photograph</a:t>
            </a:r>
            <a:r>
              <a:rPr lang="en-US" dirty="0"/>
              <a:t> 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 smtClean="0"/>
              <a:t>Vent locality description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40279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Minimum information about a sampling site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Sample ID number</a:t>
            </a:r>
          </a:p>
          <a:p>
            <a:r>
              <a:rPr lang="en-US" dirty="0"/>
              <a:t>Sampling position </a:t>
            </a:r>
            <a:r>
              <a:rPr lang="en-US" i="1" u="sng" dirty="0"/>
              <a:t>relative to the </a:t>
            </a:r>
            <a:r>
              <a:rPr lang="en-US" i="1" u="sng" dirty="0" smtClean="0"/>
              <a:t>vent</a:t>
            </a:r>
            <a:endParaRPr lang="en-US" dirty="0"/>
          </a:p>
          <a:p>
            <a:r>
              <a:rPr lang="en-US" dirty="0"/>
              <a:t>Field photograph of the sampling site </a:t>
            </a:r>
            <a:endParaRPr lang="en-US" dirty="0" smtClean="0"/>
          </a:p>
          <a:p>
            <a:r>
              <a:rPr lang="en-US" dirty="0" smtClean="0"/>
              <a:t>Water </a:t>
            </a:r>
            <a:r>
              <a:rPr lang="en-US" dirty="0"/>
              <a:t>temperature (for water samples)</a:t>
            </a:r>
          </a:p>
          <a:p>
            <a:r>
              <a:rPr lang="en-US" dirty="0"/>
              <a:t>pH (for water samples)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40510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Perfect-Stor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179" y="516120"/>
            <a:ext cx="4907967" cy="48628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021294" y="1060824"/>
            <a:ext cx="270435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 short: we need to encourage researchers to express the kind of information captured in this figure… in 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73590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314773"/>
            <a:ext cx="7772400" cy="1470025"/>
          </a:xfrm>
        </p:spPr>
        <p:txBody>
          <a:bodyPr>
            <a:normAutofit/>
          </a:bodyPr>
          <a:lstStyle/>
          <a:p>
            <a:r>
              <a:rPr lang="en-US" b="1" dirty="0" smtClean="0"/>
              <a:t>II. SBDC </a:t>
            </a:r>
            <a:r>
              <a:rPr lang="en-US" b="1" dirty="0" smtClean="0"/>
              <a:t>process modeling</a:t>
            </a:r>
            <a:endParaRPr lang="en-US" dirty="0"/>
          </a:p>
        </p:txBody>
      </p:sp>
      <p:pic>
        <p:nvPicPr>
          <p:cNvPr id="5" name="Picture 4" descr="DCWS_Banner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69782"/>
            <a:ext cx="9144000" cy="1088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8932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Initial goal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Supplement </a:t>
            </a:r>
            <a:r>
              <a:rPr lang="en-US" dirty="0" smtClean="0"/>
              <a:t>minimum information guidelines w/ policy &amp; practice recommendations</a:t>
            </a:r>
            <a:endParaRPr lang="en-US" dirty="0" smtClean="0"/>
          </a:p>
          <a:p>
            <a:r>
              <a:rPr lang="en-US" dirty="0" smtClean="0"/>
              <a:t>Work </a:t>
            </a:r>
            <a:r>
              <a:rPr lang="en-US" dirty="0" smtClean="0"/>
              <a:t>with a </a:t>
            </a:r>
            <a:r>
              <a:rPr lang="en-US" dirty="0" err="1" smtClean="0"/>
              <a:t>geobiologist</a:t>
            </a:r>
            <a:r>
              <a:rPr lang="en-US" dirty="0" smtClean="0"/>
              <a:t> (Fouke) + his graduate student (</a:t>
            </a:r>
            <a:r>
              <a:rPr lang="en-US" dirty="0" err="1" smtClean="0"/>
              <a:t>Asangba</a:t>
            </a:r>
            <a:r>
              <a:rPr lang="en-US" dirty="0" smtClean="0"/>
              <a:t>) to curate a few years’ worth of field </a:t>
            </a:r>
            <a:r>
              <a:rPr lang="en-US" dirty="0" smtClean="0"/>
              <a:t>data</a:t>
            </a:r>
          </a:p>
          <a:p>
            <a:r>
              <a:rPr lang="en-US" dirty="0" smtClean="0"/>
              <a:t>Draw recommendations from that work</a:t>
            </a:r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169228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data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622318" y="1600200"/>
            <a:ext cx="5064482" cy="4525963"/>
          </a:xfrm>
        </p:spPr>
        <p:txBody>
          <a:bodyPr/>
          <a:lstStyle/>
          <a:p>
            <a:r>
              <a:rPr lang="en-US" dirty="0" smtClean="0"/>
              <a:t>~ 250 files per field trip, ~1500+ per year</a:t>
            </a:r>
          </a:p>
          <a:p>
            <a:r>
              <a:rPr lang="en-US" dirty="0" smtClean="0"/>
              <a:t>No naming conventions</a:t>
            </a:r>
          </a:p>
          <a:p>
            <a:r>
              <a:rPr lang="en-US" dirty="0" smtClean="0"/>
              <a:t>Very little metadata</a:t>
            </a:r>
            <a:endParaRPr lang="en-US" dirty="0"/>
          </a:p>
          <a:p>
            <a:pPr>
              <a:spcBef>
                <a:spcPts val="3000"/>
              </a:spcBef>
            </a:pPr>
            <a:r>
              <a:rPr lang="en-US" u="sng" dirty="0" smtClean="0"/>
              <a:t>There’s no </a:t>
            </a:r>
            <a:r>
              <a:rPr lang="en-US" u="sng" dirty="0" smtClean="0"/>
              <a:t>way to tie data objects to a method of creation</a:t>
            </a:r>
            <a:r>
              <a:rPr lang="en-US" dirty="0" smtClean="0"/>
              <a:t>  </a:t>
            </a:r>
            <a:endParaRPr lang="en-US" dirty="0"/>
          </a:p>
        </p:txBody>
      </p:sp>
      <p:pic>
        <p:nvPicPr>
          <p:cNvPr id="5" name="Picture 4" descr="FoukeDirector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173" y="1417638"/>
            <a:ext cx="3225800" cy="584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056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Goals in presenting this case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depth look at a data curation research project</a:t>
            </a:r>
          </a:p>
          <a:p>
            <a:r>
              <a:rPr lang="en-US" dirty="0" smtClean="0"/>
              <a:t>Builds on modules on lifecycles (Day 1) and on building data services (Day 3)</a:t>
            </a:r>
          </a:p>
          <a:p>
            <a:r>
              <a:rPr lang="en-US" dirty="0" smtClean="0"/>
              <a:t>Hope to show how tools like the CPP Toolkit are developed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65819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tanSmithOffice1.tif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233"/>
          <a:stretch/>
        </p:blipFill>
        <p:spPr>
          <a:xfrm>
            <a:off x="0" y="366683"/>
            <a:ext cx="9144000" cy="5422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3787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Process modeling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From systems </a:t>
            </a:r>
            <a:r>
              <a:rPr lang="en-US" dirty="0"/>
              <a:t>a</a:t>
            </a:r>
            <a:r>
              <a:rPr lang="en-US" dirty="0" smtClean="0"/>
              <a:t>nalysis</a:t>
            </a:r>
          </a:p>
          <a:p>
            <a:r>
              <a:rPr lang="en-US" dirty="0" smtClean="0"/>
              <a:t>A way of describing and visualizing </a:t>
            </a:r>
            <a:r>
              <a:rPr lang="en-US" dirty="0"/>
              <a:t>the different activities that, when combined, support a research process </a:t>
            </a:r>
            <a:endParaRPr lang="en-US" dirty="0" smtClean="0"/>
          </a:p>
          <a:p>
            <a:r>
              <a:rPr lang="en-US" dirty="0" smtClean="0"/>
              <a:t>A way of tying </a:t>
            </a:r>
            <a:r>
              <a:rPr lang="en-US" i="1" u="sng" dirty="0" smtClean="0"/>
              <a:t>artifacts</a:t>
            </a:r>
            <a:r>
              <a:rPr lang="en-US" dirty="0" smtClean="0"/>
              <a:t> to </a:t>
            </a:r>
            <a:r>
              <a:rPr lang="en-US" i="1" u="sng" dirty="0" smtClean="0"/>
              <a:t>processes</a:t>
            </a:r>
          </a:p>
          <a:p>
            <a:r>
              <a:rPr lang="en-US" dirty="0" smtClean="0"/>
              <a:t>End result: an </a:t>
            </a:r>
            <a:r>
              <a:rPr lang="en-US" i="1" u="sng" dirty="0" smtClean="0"/>
              <a:t>activity diagram</a:t>
            </a:r>
            <a:endParaRPr lang="en-US" u="sng" dirty="0" smtClean="0"/>
          </a:p>
        </p:txBody>
      </p:sp>
    </p:spTree>
    <p:extLst>
      <p:ext uri="{BB962C8B-B14F-4D97-AF65-F5344CB8AC3E}">
        <p14:creationId xmlns:p14="http://schemas.microsoft.com/office/powerpoint/2010/main" val="14441416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ampFlowchart.sv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331" y="1081596"/>
            <a:ext cx="2794000" cy="3810000"/>
          </a:xfrm>
          <a:prstGeom prst="rect">
            <a:avLst/>
          </a:prstGeom>
        </p:spPr>
      </p:pic>
      <p:pic>
        <p:nvPicPr>
          <p:cNvPr id="3" name="Picture 2" descr="640px-Flowchart-templat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5073" y="91633"/>
            <a:ext cx="5326846" cy="6625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793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Revised goals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Model a high-level “workflow” specific to one </a:t>
            </a:r>
            <a:r>
              <a:rPr lang="en-US" dirty="0" err="1" smtClean="0"/>
              <a:t>geobiologist’s</a:t>
            </a:r>
            <a:r>
              <a:rPr lang="en-US" dirty="0" smtClean="0"/>
              <a:t> research via an activity diagram</a:t>
            </a:r>
          </a:p>
          <a:p>
            <a:r>
              <a:rPr lang="en-US" dirty="0" smtClean="0"/>
              <a:t>Identify:</a:t>
            </a:r>
          </a:p>
          <a:p>
            <a:pPr lvl="1"/>
            <a:r>
              <a:rPr lang="en-US" dirty="0" smtClean="0"/>
              <a:t>Important data products for preservation</a:t>
            </a:r>
          </a:p>
          <a:p>
            <a:pPr lvl="1"/>
            <a:r>
              <a:rPr lang="en-US" dirty="0" smtClean="0"/>
              <a:t>Links between data products</a:t>
            </a:r>
          </a:p>
          <a:p>
            <a:pPr lvl="1"/>
            <a:r>
              <a:rPr lang="en-US" dirty="0" smtClean="0"/>
              <a:t>Points </a:t>
            </a:r>
            <a:r>
              <a:rPr lang="en-US" i="1" u="sng" dirty="0" smtClean="0"/>
              <a:t>for future curatorial intervention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3812015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Iteration is key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Over several months, we</a:t>
            </a:r>
          </a:p>
          <a:p>
            <a:pPr lvl="1"/>
            <a:r>
              <a:rPr lang="en-US" dirty="0" smtClean="0"/>
              <a:t>Looked through files</a:t>
            </a:r>
          </a:p>
          <a:p>
            <a:pPr lvl="1"/>
            <a:r>
              <a:rPr lang="en-US" dirty="0" smtClean="0"/>
              <a:t>Created a diagram</a:t>
            </a:r>
          </a:p>
          <a:p>
            <a:pPr lvl="1"/>
            <a:r>
              <a:rPr lang="en-US" dirty="0" smtClean="0"/>
              <a:t>Showed it to our informant</a:t>
            </a:r>
          </a:p>
          <a:p>
            <a:pPr lvl="1"/>
            <a:r>
              <a:rPr lang="en-US" dirty="0" smtClean="0"/>
              <a:t>Revised as necessary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13597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 smtClean="0"/>
              <a:t>Result (</a:t>
            </a:r>
            <a:r>
              <a:rPr lang="en-US" b="1" dirty="0" err="1" smtClean="0"/>
              <a:t>ver</a:t>
            </a:r>
            <a:r>
              <a:rPr lang="en-US" b="1" dirty="0" smtClean="0"/>
              <a:t> 1.0)</a:t>
            </a:r>
            <a:endParaRPr lang="en-US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9028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Workflow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50377"/>
            <a:ext cx="9144000" cy="4237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7052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ocuments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8022"/>
            <a:ext cx="9144000" cy="3423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9127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 smtClean="0"/>
              <a:t>Result (</a:t>
            </a:r>
            <a:r>
              <a:rPr lang="en-US" b="1" dirty="0" err="1" smtClean="0"/>
              <a:t>ver</a:t>
            </a:r>
            <a:r>
              <a:rPr lang="en-US" b="1" dirty="0" smtClean="0"/>
              <a:t> 2.0)</a:t>
            </a:r>
            <a:endParaRPr lang="en-US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47275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Workflow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32906"/>
            <a:ext cx="9144000" cy="3192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6115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Data Curation Research @ Illinois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Building on</a:t>
            </a:r>
          </a:p>
          <a:p>
            <a:pPr lvl="1"/>
            <a:r>
              <a:rPr lang="en-US" dirty="0" smtClean="0"/>
              <a:t>Curation Profiles Project (2007-2009)</a:t>
            </a:r>
          </a:p>
          <a:p>
            <a:pPr lvl="1"/>
            <a:r>
              <a:rPr lang="en-US" dirty="0" smtClean="0"/>
              <a:t>Data Conservancy (2009-2012)</a:t>
            </a:r>
          </a:p>
          <a:p>
            <a:pPr lvl="1"/>
            <a:r>
              <a:rPr lang="en-US" dirty="0" smtClean="0"/>
              <a:t>Data Curation Education in Research Centers (2010-2014)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4" name="Picture 2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867400" y="4769514"/>
            <a:ext cx="609600" cy="5489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1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362200" y="4708857"/>
            <a:ext cx="1905000" cy="7266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9364655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ocuments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50148"/>
            <a:ext cx="9144000" cy="2625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2818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ocuments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50148"/>
            <a:ext cx="9144000" cy="2625862"/>
          </a:xfrm>
          <a:prstGeom prst="rect">
            <a:avLst/>
          </a:prstGeom>
        </p:spPr>
      </p:pic>
      <p:sp>
        <p:nvSpPr>
          <p:cNvPr id="3" name="Donut 2"/>
          <p:cNvSpPr/>
          <p:nvPr/>
        </p:nvSpPr>
        <p:spPr>
          <a:xfrm>
            <a:off x="5621648" y="1293408"/>
            <a:ext cx="1434814" cy="2022419"/>
          </a:xfrm>
          <a:prstGeom prst="donut">
            <a:avLst>
              <a:gd name="adj" fmla="val 6013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305121" y="4209445"/>
            <a:ext cx="6656597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 smtClean="0"/>
              <a:t>The data products needed for curation aren’t necessarily the same that are needed for publication!! 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14049761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Workflow documentation as a curatorial tool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Once documents needed for curation were identified, we were able to go back, and identify</a:t>
            </a:r>
            <a:r>
              <a:rPr lang="en-US" dirty="0"/>
              <a:t> </a:t>
            </a:r>
            <a:r>
              <a:rPr lang="en-US" i="1" u="sng" dirty="0" smtClean="0"/>
              <a:t>points of intervention</a:t>
            </a:r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0874117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lanni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735" y="47034"/>
            <a:ext cx="3118559" cy="5738027"/>
          </a:xfrm>
          <a:prstGeom prst="rect">
            <a:avLst/>
          </a:prstGeom>
        </p:spPr>
      </p:pic>
      <p:pic>
        <p:nvPicPr>
          <p:cNvPr id="3" name="Picture 2" descr="Fieldwork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5205" y="47034"/>
            <a:ext cx="3922349" cy="573802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508120" y="1199342"/>
            <a:ext cx="158883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Red boxes: steps that </a:t>
            </a:r>
            <a:r>
              <a:rPr lang="en-US" sz="2400" i="1" dirty="0" smtClean="0"/>
              <a:t>should</a:t>
            </a:r>
            <a:r>
              <a:rPr lang="en-US" sz="2400" dirty="0" smtClean="0"/>
              <a:t> be taken to support data curation in the future</a:t>
            </a:r>
            <a:endParaRPr lang="en-US" sz="2400" dirty="0"/>
          </a:p>
        </p:txBody>
      </p:sp>
      <p:sp>
        <p:nvSpPr>
          <p:cNvPr id="5" name="Frame 4"/>
          <p:cNvSpPr/>
          <p:nvPr/>
        </p:nvSpPr>
        <p:spPr>
          <a:xfrm>
            <a:off x="316721" y="3414008"/>
            <a:ext cx="849174" cy="753233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Frame 5"/>
          <p:cNvSpPr/>
          <p:nvPr/>
        </p:nvSpPr>
        <p:spPr>
          <a:xfrm>
            <a:off x="1228649" y="3509253"/>
            <a:ext cx="849174" cy="622506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Frame 6"/>
          <p:cNvSpPr/>
          <p:nvPr/>
        </p:nvSpPr>
        <p:spPr>
          <a:xfrm>
            <a:off x="4945922" y="2931606"/>
            <a:ext cx="1130250" cy="1614623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94235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rocessi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517" y="47034"/>
            <a:ext cx="2877136" cy="573311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975141" y="752528"/>
            <a:ext cx="489248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dirty="0" smtClean="0"/>
              <a:t>Future work: ID more points of intervention for lab work?  </a:t>
            </a:r>
          </a:p>
          <a:p>
            <a:pPr algn="r"/>
            <a:endParaRPr lang="en-US" sz="3600" dirty="0"/>
          </a:p>
          <a:p>
            <a:pPr algn="r"/>
            <a:r>
              <a:rPr lang="en-US" sz="3600" dirty="0" smtClean="0"/>
              <a:t>Out of scope for this grant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42037776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ssessmen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777" y="211643"/>
            <a:ext cx="3012393" cy="5291214"/>
          </a:xfrm>
          <a:prstGeom prst="rect">
            <a:avLst/>
          </a:prstGeom>
        </p:spPr>
      </p:pic>
      <p:pic>
        <p:nvPicPr>
          <p:cNvPr id="3" name="Picture 2" descr="standardizin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1033" y="211643"/>
            <a:ext cx="1863221" cy="5291214"/>
          </a:xfrm>
          <a:prstGeom prst="rect">
            <a:avLst/>
          </a:prstGeom>
        </p:spPr>
      </p:pic>
      <p:pic>
        <p:nvPicPr>
          <p:cNvPr id="4" name="Picture 3" descr="packaging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561" y="211643"/>
            <a:ext cx="2220246" cy="529121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178551" y="893637"/>
            <a:ext cx="180666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What curatorial processes can be moved further “upstream” in future iterations?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5397975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Method helps concretely visualize difference between data products needed for reuse/curation </a:t>
            </a:r>
            <a:r>
              <a:rPr lang="en-US" dirty="0" err="1" smtClean="0"/>
              <a:t>vs</a:t>
            </a:r>
            <a:r>
              <a:rPr lang="en-US" dirty="0" smtClean="0"/>
              <a:t> immediate publication</a:t>
            </a:r>
          </a:p>
          <a:p>
            <a:r>
              <a:rPr lang="en-US" dirty="0" smtClean="0"/>
              <a:t>Also a lot of potential as a tool for conversation/collaboration between data curators and researchers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677626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Trying method with other researchers (first up: </a:t>
            </a:r>
            <a:r>
              <a:rPr lang="en-US" dirty="0" smtClean="0"/>
              <a:t>paleontology, physical oceanography)</a:t>
            </a:r>
          </a:p>
          <a:p>
            <a:r>
              <a:rPr lang="en-US" dirty="0" smtClean="0"/>
              <a:t>Working with </a:t>
            </a:r>
            <a:r>
              <a:rPr lang="en-US" dirty="0" err="1" smtClean="0"/>
              <a:t>iSamplES</a:t>
            </a:r>
            <a:r>
              <a:rPr lang="en-US" dirty="0" smtClean="0"/>
              <a:t> (internet of samples in earth science) RCN to use workflows to support adoption of IGSNs (stable identifiers for physical samples!)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989461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Discussion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could this method be adapted for use in an academic library?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23461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Site-Based Data Curation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Institute of Library and Museum Services grant (2011-2014)</a:t>
            </a:r>
          </a:p>
          <a:p>
            <a:r>
              <a:rPr lang="en-US" dirty="0" smtClean="0"/>
              <a:t>Primary goal:</a:t>
            </a:r>
          </a:p>
          <a:p>
            <a:pPr marL="457200" lvl="1" indent="0" algn="ctr">
              <a:spcBef>
                <a:spcPts val="1272"/>
              </a:spcBef>
              <a:buNone/>
            </a:pPr>
            <a:r>
              <a:rPr lang="en-US" i="1" dirty="0" smtClean="0"/>
              <a:t>To develop  a framework of guidelines and processes to support the curation of digital research data collected </a:t>
            </a:r>
            <a:r>
              <a:rPr lang="en-US" i="1" u="sng" dirty="0" smtClean="0"/>
              <a:t>in the field</a:t>
            </a:r>
            <a:r>
              <a:rPr lang="en-US" i="1" dirty="0" smtClean="0"/>
              <a:t> at </a:t>
            </a:r>
            <a:r>
              <a:rPr lang="en-US" b="1" i="1" dirty="0" smtClean="0"/>
              <a:t>scientifically significant sites</a:t>
            </a:r>
          </a:p>
        </p:txBody>
      </p:sp>
    </p:spTree>
    <p:extLst>
      <p:ext uri="{BB962C8B-B14F-4D97-AF65-F5344CB8AC3E}">
        <p14:creationId xmlns:p14="http://schemas.microsoft.com/office/powerpoint/2010/main" val="832573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 smtClean="0"/>
              <a:t>Our case study: Geobiology research at Yellowstone National Park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000" dirty="0" smtClean="0">
                <a:latin typeface="Times New Roman"/>
                <a:cs typeface="Times New Roman"/>
              </a:rPr>
              <a:t>Geobiology: integrative “small science”</a:t>
            </a:r>
          </a:p>
          <a:p>
            <a:endParaRPr lang="en-US" sz="3000" dirty="0" smtClean="0">
              <a:latin typeface="Times New Roman"/>
              <a:cs typeface="Times New Roman"/>
            </a:endParaRPr>
          </a:p>
          <a:p>
            <a:pPr marL="4516438" lvl="1" indent="-400050"/>
            <a:r>
              <a:rPr lang="en-US" sz="2600" dirty="0" smtClean="0">
                <a:latin typeface="Times New Roman"/>
                <a:cs typeface="Times New Roman"/>
              </a:rPr>
              <a:t>Study of interactions and interrelation between sediment and </a:t>
            </a:r>
            <a:r>
              <a:rPr lang="en-US" sz="2600" dirty="0" smtClean="0">
                <a:latin typeface="Times New Roman"/>
                <a:cs typeface="Times New Roman"/>
              </a:rPr>
              <a:t>microbes</a:t>
            </a:r>
          </a:p>
          <a:p>
            <a:pPr marL="4516438" lvl="1" indent="-400050"/>
            <a:r>
              <a:rPr lang="en-US" sz="2600" dirty="0" smtClean="0">
                <a:latin typeface="Times New Roman"/>
                <a:cs typeface="Times New Roman"/>
              </a:rPr>
              <a:t>Uses techniques/data from chemistry, physics, biology</a:t>
            </a:r>
            <a:endParaRPr lang="en-US" sz="2600" dirty="0" smtClean="0">
              <a:latin typeface="Times New Roman"/>
              <a:cs typeface="Times New Roman"/>
            </a:endParaRPr>
          </a:p>
          <a:p>
            <a:pPr marL="4116388" indent="-400050"/>
            <a:endParaRPr lang="en-US" sz="3000" dirty="0">
              <a:latin typeface="Times New Roman"/>
              <a:cs typeface="Times New Roman"/>
            </a:endParaRPr>
          </a:p>
          <a:p>
            <a:pPr marL="0" indent="0">
              <a:buNone/>
            </a:pPr>
            <a:endParaRPr lang="en-US" sz="3000" dirty="0">
              <a:latin typeface="Times New Roman"/>
              <a:cs typeface="Times New Roman"/>
            </a:endParaRPr>
          </a:p>
        </p:txBody>
      </p:sp>
      <p:pic>
        <p:nvPicPr>
          <p:cNvPr id="4" name="Picture 2" descr="Systems_Geobiology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397" y="2375166"/>
            <a:ext cx="3222629" cy="3398242"/>
          </a:xfrm>
          <a:prstGeom prst="rect">
            <a:avLst/>
          </a:prstGeom>
          <a:solidFill>
            <a:schemeClr val="tx1"/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674005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Geobiology @ YNP</a:t>
            </a:r>
            <a:endParaRPr lang="en-US" dirty="0"/>
          </a:p>
        </p:txBody>
      </p:sp>
      <p:pic>
        <p:nvPicPr>
          <p:cNvPr id="9" name="Picture 8" descr="134843-004-D231EE08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466" y="1568304"/>
            <a:ext cx="4731960" cy="3131697"/>
          </a:xfrm>
          <a:prstGeom prst="rect">
            <a:avLst/>
          </a:prstGeom>
        </p:spPr>
      </p:pic>
      <p:pic>
        <p:nvPicPr>
          <p:cNvPr id="11" name="Picture 10" descr="Yellowstone_Caldera_map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8390" y="1568304"/>
            <a:ext cx="3880829" cy="3131697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065889" y="5051778"/>
            <a:ext cx="37535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commons.wikimedia.org</a:t>
            </a:r>
            <a:r>
              <a:rPr lang="en-US" dirty="0"/>
              <a:t>/wiki/File:Yellowstone_Caldera_map2.jpg</a:t>
            </a:r>
          </a:p>
        </p:txBody>
      </p:sp>
    </p:spTree>
    <p:extLst>
      <p:ext uri="{BB962C8B-B14F-4D97-AF65-F5344CB8AC3E}">
        <p14:creationId xmlns:p14="http://schemas.microsoft.com/office/powerpoint/2010/main" val="7344333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Perfect-Stor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7461" y="635650"/>
            <a:ext cx="4000035" cy="3963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33735" y="3709279"/>
            <a:ext cx="2110830" cy="1962766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YNPdata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4639"/>
            <a:ext cx="5079686" cy="3133471"/>
          </a:xfrm>
          <a:prstGeom prst="rect">
            <a:avLst/>
          </a:prstGeom>
        </p:spPr>
      </p:pic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" name="Picture 12" descr="GeoBiology05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497756"/>
            <a:ext cx="3525610" cy="2353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6966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Why do we need “Site-Based” data </a:t>
            </a:r>
            <a:r>
              <a:rPr lang="en-US" dirty="0"/>
              <a:t>c</a:t>
            </a:r>
            <a:r>
              <a:rPr lang="en-US" dirty="0" smtClean="0"/>
              <a:t>uration?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Resource management </a:t>
            </a:r>
            <a:r>
              <a:rPr lang="en-US" dirty="0" smtClean="0"/>
              <a:t>typically </a:t>
            </a:r>
            <a:r>
              <a:rPr lang="en-US" dirty="0" smtClean="0"/>
              <a:t>focused </a:t>
            </a:r>
            <a:r>
              <a:rPr lang="en-US" dirty="0"/>
              <a:t>on physical resources (thermal features, specimens)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dirty="0"/>
              <a:t>Policies and </a:t>
            </a:r>
            <a:r>
              <a:rPr lang="en-US" dirty="0" smtClean="0"/>
              <a:t>processes </a:t>
            </a:r>
            <a:r>
              <a:rPr lang="en-US" dirty="0"/>
              <a:t>for data curation typically have an institutional focus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dirty="0" smtClean="0"/>
              <a:t>Field data has particular (but poorly articulated) curatorial needs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53595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Research Questions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</a:t>
            </a:r>
            <a:r>
              <a:rPr lang="en-US" dirty="0" smtClean="0"/>
              <a:t>can we </a:t>
            </a:r>
            <a:r>
              <a:rPr lang="en-US" dirty="0"/>
              <a:t>bridge the gap between data curation and resource management</a:t>
            </a:r>
            <a:r>
              <a:rPr lang="en-US" dirty="0" smtClean="0"/>
              <a:t>?</a:t>
            </a:r>
          </a:p>
          <a:p>
            <a:r>
              <a:rPr lang="en-US" dirty="0" smtClean="0"/>
              <a:t>How can we capture the context of data collection (provenance!)?</a:t>
            </a:r>
            <a:endParaRPr lang="en-US" dirty="0"/>
          </a:p>
          <a:p>
            <a:r>
              <a:rPr lang="en-US" dirty="0" smtClean="0"/>
              <a:t>How should collections of field data be organized to support access across sites?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84958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">
      <a:maj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Times New Roman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5425</TotalTime>
  <Words>918</Words>
  <Application>Microsoft Macintosh PowerPoint</Application>
  <PresentationFormat>On-screen Show (4:3)</PresentationFormat>
  <Paragraphs>124</Paragraphs>
  <Slides>38</Slides>
  <Notes>10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39" baseType="lpstr">
      <vt:lpstr>Office Theme</vt:lpstr>
      <vt:lpstr>Case study:  The Site-Based Data Curation Project</vt:lpstr>
      <vt:lpstr>Goals in presenting this case</vt:lpstr>
      <vt:lpstr>Data Curation Research @ Illinois</vt:lpstr>
      <vt:lpstr>Site-Based Data Curation</vt:lpstr>
      <vt:lpstr>Our case study: Geobiology research at Yellowstone National Park</vt:lpstr>
      <vt:lpstr>Geobiology @ YNP</vt:lpstr>
      <vt:lpstr>PowerPoint Presentation</vt:lpstr>
      <vt:lpstr>Why do we need “Site-Based” data curation?</vt:lpstr>
      <vt:lpstr>Research Questions</vt:lpstr>
      <vt:lpstr>Methods</vt:lpstr>
      <vt:lpstr>I. Minimum information guidelines</vt:lpstr>
      <vt:lpstr>PowerPoint Presentation</vt:lpstr>
      <vt:lpstr>Minimum Information About a Field Trip</vt:lpstr>
      <vt:lpstr>Minimum information about a geothermal vent</vt:lpstr>
      <vt:lpstr>Minimum information about a sampling site</vt:lpstr>
      <vt:lpstr>PowerPoint Presentation</vt:lpstr>
      <vt:lpstr>II. SBDC process modeling</vt:lpstr>
      <vt:lpstr>Initial goal</vt:lpstr>
      <vt:lpstr>The data</vt:lpstr>
      <vt:lpstr>PowerPoint Presentation</vt:lpstr>
      <vt:lpstr>Process modeling</vt:lpstr>
      <vt:lpstr>PowerPoint Presentation</vt:lpstr>
      <vt:lpstr>Revised goals</vt:lpstr>
      <vt:lpstr>Iteration is key</vt:lpstr>
      <vt:lpstr>Result (ver 1.0)</vt:lpstr>
      <vt:lpstr>PowerPoint Presentation</vt:lpstr>
      <vt:lpstr>PowerPoint Presentation</vt:lpstr>
      <vt:lpstr>Result (ver 2.0)</vt:lpstr>
      <vt:lpstr>PowerPoint Presentation</vt:lpstr>
      <vt:lpstr>PowerPoint Presentation</vt:lpstr>
      <vt:lpstr>PowerPoint Presentation</vt:lpstr>
      <vt:lpstr>Workflow documentation as a curatorial tool</vt:lpstr>
      <vt:lpstr>PowerPoint Presentation</vt:lpstr>
      <vt:lpstr>PowerPoint Presentation</vt:lpstr>
      <vt:lpstr>PowerPoint Presentation</vt:lpstr>
      <vt:lpstr>Findings</vt:lpstr>
      <vt:lpstr>Future work</vt:lpstr>
      <vt:lpstr>Discussion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Workflows</dc:title>
  <dc:creator>Nic Weber</dc:creator>
  <cp:lastModifiedBy>andrea thomer</cp:lastModifiedBy>
  <cp:revision>84</cp:revision>
  <cp:lastPrinted>2014-12-29T20:59:13Z</cp:lastPrinted>
  <dcterms:created xsi:type="dcterms:W3CDTF">2014-12-23T22:24:41Z</dcterms:created>
  <dcterms:modified xsi:type="dcterms:W3CDTF">2015-02-08T20:33:03Z</dcterms:modified>
</cp:coreProperties>
</file>